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1889853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1514638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1503451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2595786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900282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3065723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47301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2445587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3990358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3773086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01C12B9-AFA7-4B43-9B43-EA7279D87140}"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E6F63FF-B701-4B8C-8492-AB5B8C17A605}" type="slidenum">
              <a:rPr lang="es-CO" smtClean="0"/>
              <a:t>‹Nº›</a:t>
            </a:fld>
            <a:endParaRPr lang="es-CO"/>
          </a:p>
        </p:txBody>
      </p:sp>
    </p:spTree>
    <p:extLst>
      <p:ext uri="{BB962C8B-B14F-4D97-AF65-F5344CB8AC3E}">
        <p14:creationId xmlns:p14="http://schemas.microsoft.com/office/powerpoint/2010/main" val="1504570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1C12B9-AFA7-4B43-9B43-EA7279D87140}"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6F63FF-B701-4B8C-8492-AB5B8C17A605}" type="slidenum">
              <a:rPr lang="es-CO" smtClean="0"/>
              <a:t>‹Nº›</a:t>
            </a:fld>
            <a:endParaRPr lang="es-CO"/>
          </a:p>
        </p:txBody>
      </p:sp>
    </p:spTree>
    <p:extLst>
      <p:ext uri="{BB962C8B-B14F-4D97-AF65-F5344CB8AC3E}">
        <p14:creationId xmlns:p14="http://schemas.microsoft.com/office/powerpoint/2010/main" val="719667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410944" cy="1143000"/>
          </a:xfrm>
          <a:solidFill>
            <a:schemeClr val="bg2">
              <a:lumMod val="50000"/>
            </a:schemeClr>
          </a:solidFill>
          <a:scene3d>
            <a:camera prst="orthographicFront"/>
            <a:lightRig rig="threePt" dir="t"/>
          </a:scene3d>
          <a:sp3d>
            <a:bevelT w="165100" prst="coolSlant"/>
          </a:sp3d>
        </p:spPr>
        <p:txBody>
          <a:bodyPr>
            <a:normAutofit fontScale="90000"/>
          </a:bodyPr>
          <a:lstStyle/>
          <a:p>
            <a:r>
              <a:rPr lang="es-CO" b="1" i="1" dirty="0" smtClean="0"/>
              <a:t>PROMESAS DE DIOS</a:t>
            </a:r>
            <a:br>
              <a:rPr lang="es-CO" b="1" i="1" dirty="0" smtClean="0"/>
            </a:br>
            <a:r>
              <a:rPr lang="es-CO" b="1" i="1" dirty="0" smtClean="0"/>
              <a:t> EN HEBREOS</a:t>
            </a:r>
            <a:endParaRPr lang="es-CO" b="1" i="1" dirty="0"/>
          </a:p>
        </p:txBody>
      </p:sp>
      <p:sp>
        <p:nvSpPr>
          <p:cNvPr id="3" name="2 Marcador de contenido"/>
          <p:cNvSpPr>
            <a:spLocks noGrp="1"/>
          </p:cNvSpPr>
          <p:nvPr>
            <p:ph idx="1"/>
          </p:nvPr>
        </p:nvSpPr>
        <p:spPr>
          <a:xfrm>
            <a:off x="457200" y="1916832"/>
            <a:ext cx="8229600" cy="4680520"/>
          </a:xfrm>
          <a:solidFill>
            <a:schemeClr val="accent3">
              <a:lumMod val="40000"/>
              <a:lumOff val="60000"/>
            </a:schemeClr>
          </a:solidFill>
          <a:effectLst>
            <a:glow rad="101600">
              <a:srgbClr val="C00000">
                <a:alpha val="60000"/>
              </a:srgbClr>
            </a:glow>
          </a:effectLst>
        </p:spPr>
        <p:txBody>
          <a:bodyPr>
            <a:normAutofit fontScale="62500" lnSpcReduction="20000"/>
          </a:bodyPr>
          <a:lstStyle/>
          <a:p>
            <a:pPr marL="0" indent="0" algn="ctr">
              <a:buNone/>
            </a:pPr>
            <a:r>
              <a:rPr lang="es-CO" b="1" u="sng" dirty="0"/>
              <a:t>He. </a:t>
            </a:r>
            <a:r>
              <a:rPr lang="es-CO" b="1" u="sng" dirty="0" smtClean="0"/>
              <a:t>1:3.</a:t>
            </a:r>
          </a:p>
          <a:p>
            <a:pPr marL="0" indent="0" algn="ctr">
              <a:buNone/>
            </a:pPr>
            <a:r>
              <a:rPr lang="es-CO" dirty="0" smtClean="0"/>
              <a:t>El </a:t>
            </a:r>
            <a:r>
              <a:rPr lang="es-CO" dirty="0"/>
              <a:t>cual, siendo el resplandor de su gloria, y la imagen misma de su sustancia, y quien sustenta todas las cosas con la palabra de su poder, habiendo efectuado la purificación de nuestros pecados por medio de sí mismo, se sentó a la diestra de la Majestad en las alturas.</a:t>
            </a:r>
          </a:p>
          <a:p>
            <a:pPr marL="0" indent="0">
              <a:buNone/>
            </a:pPr>
            <a:endParaRPr lang="es-CO" dirty="0"/>
          </a:p>
          <a:p>
            <a:pPr marL="0" indent="0" algn="ctr">
              <a:buNone/>
            </a:pPr>
            <a:r>
              <a:rPr lang="es-CO" b="1" u="sng" dirty="0" smtClean="0"/>
              <a:t>He</a:t>
            </a:r>
            <a:r>
              <a:rPr lang="es-CO" b="1" u="sng" dirty="0"/>
              <a:t>. </a:t>
            </a:r>
            <a:r>
              <a:rPr lang="es-CO" b="1" u="sng" dirty="0" smtClean="0"/>
              <a:t>2:6-7.</a:t>
            </a:r>
          </a:p>
          <a:p>
            <a:pPr marL="0" indent="0" algn="ctr">
              <a:buNone/>
            </a:pPr>
            <a:r>
              <a:rPr lang="es-CO" b="1" dirty="0" smtClean="0">
                <a:solidFill>
                  <a:srgbClr val="FF0000"/>
                </a:solidFill>
              </a:rPr>
              <a:t>Pero </a:t>
            </a:r>
            <a:r>
              <a:rPr lang="es-CO" b="1" dirty="0">
                <a:solidFill>
                  <a:srgbClr val="FF0000"/>
                </a:solidFill>
              </a:rPr>
              <a:t>alguien testificó en cierto lugar, diciendo: ¿Qué es el hombre, para que te acuerdes de él, o el hijo del hombre, para que le visites? Le hiciste un poco menor que los ángeles, le coronaste de gloria y de honra, y le pusiste sobre las obras de tus manos. </a:t>
            </a:r>
            <a:r>
              <a:rPr lang="es-CO" b="1" u="sng" dirty="0" smtClean="0"/>
              <a:t>Promesa </a:t>
            </a:r>
            <a:r>
              <a:rPr lang="es-CO" b="1" u="sng" dirty="0"/>
              <a:t>de Ensalzamiento.</a:t>
            </a:r>
          </a:p>
          <a:p>
            <a:pPr marL="0" indent="0">
              <a:buNone/>
            </a:pPr>
            <a:endParaRPr lang="es-CO" dirty="0" smtClean="0"/>
          </a:p>
          <a:p>
            <a:pPr marL="0" indent="0" algn="ctr">
              <a:buNone/>
            </a:pPr>
            <a:r>
              <a:rPr lang="es-CO" b="1" u="sng" dirty="0" smtClean="0"/>
              <a:t>He</a:t>
            </a:r>
            <a:r>
              <a:rPr lang="es-CO" b="1" u="sng" dirty="0"/>
              <a:t>. </a:t>
            </a:r>
            <a:r>
              <a:rPr lang="es-CO" b="1" u="sng" dirty="0" smtClean="0"/>
              <a:t>2:11.</a:t>
            </a:r>
          </a:p>
          <a:p>
            <a:pPr marL="0" indent="0" algn="ctr">
              <a:buNone/>
            </a:pPr>
            <a:r>
              <a:rPr lang="es-CO" dirty="0" smtClean="0"/>
              <a:t>Porque </a:t>
            </a:r>
            <a:r>
              <a:rPr lang="es-CO" dirty="0"/>
              <a:t>el que santifica y los que son santificados, de uno son todos; por lo cual no se avergüenza de llamarlos hermanos.</a:t>
            </a:r>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0"/>
            <a:ext cx="2982838"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017265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40000"/>
              <a:lumOff val="60000"/>
            </a:schemeClr>
          </a:solidFill>
          <a:effectLst>
            <a:glow rad="101600">
              <a:srgbClr val="C00000">
                <a:alpha val="60000"/>
              </a:srgbClr>
            </a:glow>
          </a:effectLst>
          <a:scene3d>
            <a:camera prst="orthographicFront"/>
            <a:lightRig rig="threePt" dir="t"/>
          </a:scene3d>
          <a:sp3d>
            <a:bevelT w="139700" h="139700" prst="divot"/>
          </a:sp3d>
        </p:spPr>
        <p:txBody>
          <a:bodyPr>
            <a:normAutofit fontScale="77500" lnSpcReduction="20000"/>
          </a:bodyPr>
          <a:lstStyle/>
          <a:p>
            <a:pPr marL="0" indent="0" algn="ctr">
              <a:buNone/>
            </a:pPr>
            <a:r>
              <a:rPr lang="es-CO" b="1" u="sng" dirty="0"/>
              <a:t>He. </a:t>
            </a:r>
            <a:r>
              <a:rPr lang="es-CO" b="1" u="sng" dirty="0" smtClean="0"/>
              <a:t>2:15-18.</a:t>
            </a:r>
          </a:p>
          <a:p>
            <a:pPr marL="0" indent="0" algn="ctr">
              <a:buNone/>
            </a:pPr>
            <a:r>
              <a:rPr lang="es-CO" dirty="0" smtClean="0"/>
              <a:t>Y </a:t>
            </a:r>
            <a:r>
              <a:rPr lang="es-CO" dirty="0"/>
              <a:t>librar a todos los que por el temor de la muerte estaban durante toda la vida sujetos a servidumbre. Porque ciertamente no socorrió a los ángeles, sino que socorrió a la descendencia de Abraham. Por lo cual debía ser en todo semejante a sus hermanos, para venir a ser misericordioso y fiel sumo sacerdote en lo que a Dios se refiere, para expiar los pecados del pueblo. Pues en cuanto él mismo padeció siendo tentado, es poderoso para socorrer a los que son tentados.</a:t>
            </a:r>
          </a:p>
          <a:p>
            <a:pPr marL="0" indent="0">
              <a:buNone/>
            </a:pPr>
            <a:r>
              <a:rPr lang="es-CO" dirty="0"/>
              <a:t> </a:t>
            </a:r>
            <a:endParaRPr lang="es-CO" dirty="0" smtClean="0"/>
          </a:p>
          <a:p>
            <a:pPr marL="0" indent="0" algn="ctr">
              <a:buNone/>
            </a:pPr>
            <a:r>
              <a:rPr lang="es-CO" b="1" u="sng" dirty="0" smtClean="0"/>
              <a:t>He</a:t>
            </a:r>
            <a:r>
              <a:rPr lang="es-CO" b="1" u="sng" dirty="0"/>
              <a:t>. </a:t>
            </a:r>
            <a:r>
              <a:rPr lang="es-CO" b="1" u="sng" dirty="0" smtClean="0"/>
              <a:t>3:14</a:t>
            </a:r>
            <a:r>
              <a:rPr lang="es-CO" dirty="0" smtClean="0"/>
              <a:t>.</a:t>
            </a:r>
          </a:p>
          <a:p>
            <a:pPr marL="0" indent="0" algn="ctr">
              <a:buNone/>
            </a:pPr>
            <a:r>
              <a:rPr lang="es-CO" dirty="0" smtClean="0"/>
              <a:t>Porque </a:t>
            </a:r>
            <a:r>
              <a:rPr lang="es-CO" dirty="0"/>
              <a:t>somos hechos participantes de Cristo, con tal que retengamos firme hasta el fin nuestra confianza del principio.</a:t>
            </a:r>
          </a:p>
          <a:p>
            <a:pPr marL="0" indent="0">
              <a:buNone/>
            </a:pPr>
            <a:endParaRPr lang="es-CO" dirty="0" smtClean="0"/>
          </a:p>
          <a:p>
            <a:pPr marL="0" indent="0" algn="ctr">
              <a:buNone/>
            </a:pPr>
            <a:r>
              <a:rPr lang="es-CO" b="1" u="sng" dirty="0" smtClean="0"/>
              <a:t>He</a:t>
            </a:r>
            <a:r>
              <a:rPr lang="es-CO" b="1" u="sng" dirty="0"/>
              <a:t>. </a:t>
            </a:r>
            <a:r>
              <a:rPr lang="es-CO" b="1" u="sng" dirty="0" smtClean="0"/>
              <a:t>4:9.</a:t>
            </a:r>
          </a:p>
          <a:p>
            <a:pPr marL="0" indent="0" algn="ctr">
              <a:buNone/>
            </a:pPr>
            <a:r>
              <a:rPr lang="es-CO" dirty="0" smtClean="0"/>
              <a:t>Porque </a:t>
            </a:r>
            <a:r>
              <a:rPr lang="es-CO" dirty="0"/>
              <a:t>el que ha entrado en su reposo, también ha reposado de sus obras, como Dios de las suyas.</a:t>
            </a:r>
          </a:p>
          <a:p>
            <a:endParaRPr lang="es-CO" dirty="0"/>
          </a:p>
        </p:txBody>
      </p:sp>
    </p:spTree>
    <p:extLst>
      <p:ext uri="{BB962C8B-B14F-4D97-AF65-F5344CB8AC3E}">
        <p14:creationId xmlns:p14="http://schemas.microsoft.com/office/powerpoint/2010/main" val="24811934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pPr marL="0" indent="0" algn="ctr">
              <a:buNone/>
            </a:pPr>
            <a:r>
              <a:rPr lang="es-CO" b="1" u="sng" dirty="0"/>
              <a:t>He. </a:t>
            </a:r>
            <a:r>
              <a:rPr lang="es-CO" b="1" u="sng" dirty="0" smtClean="0"/>
              <a:t>4:12.</a:t>
            </a:r>
          </a:p>
          <a:p>
            <a:pPr marL="0" indent="0" algn="ctr">
              <a:buNone/>
            </a:pPr>
            <a:r>
              <a:rPr lang="es-CO" dirty="0" smtClean="0"/>
              <a:t>Porque </a:t>
            </a:r>
            <a:r>
              <a:rPr lang="es-CO" dirty="0"/>
              <a:t>la palabra de Dios es viva y eficaz, y más cortante que toda espada de dos filos; y penetra hasta partir el alma y el espíritu, las coyunturas y los tuétanos, y discierne los pensamientos y las intenciones del corazón.</a:t>
            </a:r>
          </a:p>
          <a:p>
            <a:pPr marL="0" indent="0">
              <a:buNone/>
            </a:pPr>
            <a:endParaRPr lang="es-CO" dirty="0"/>
          </a:p>
          <a:p>
            <a:pPr marL="0" indent="0" algn="ctr">
              <a:buNone/>
            </a:pPr>
            <a:r>
              <a:rPr lang="es-CO" b="1" u="sng" dirty="0" smtClean="0"/>
              <a:t>He</a:t>
            </a:r>
            <a:r>
              <a:rPr lang="es-CO" b="1" u="sng" dirty="0"/>
              <a:t>. </a:t>
            </a:r>
            <a:r>
              <a:rPr lang="es-CO" b="1" u="sng" dirty="0" smtClean="0"/>
              <a:t>4:14-16</a:t>
            </a:r>
            <a:r>
              <a:rPr lang="es-CO" dirty="0" smtClean="0"/>
              <a:t>.</a:t>
            </a:r>
          </a:p>
          <a:p>
            <a:pPr marL="0" indent="0" algn="ctr">
              <a:buNone/>
            </a:pPr>
            <a:r>
              <a:rPr lang="es-CO" b="1" dirty="0" smtClean="0">
                <a:solidFill>
                  <a:srgbClr val="FF0000"/>
                </a:solidFill>
              </a:rPr>
              <a:t>Por </a:t>
            </a:r>
            <a:r>
              <a:rPr lang="es-CO" b="1" dirty="0">
                <a:solidFill>
                  <a:srgbClr val="FF0000"/>
                </a:solidFill>
              </a:rPr>
              <a:t>tanto, teniendo un gran sumo sacerdote que traspasó los cielos, Jesús el Hijo de Dios, retengamos nuestra profesión. Porque no tenemos un sumo sacerdote que no pueda compadecerse de nuestras debilidades, sino uno que fue tentado en todo según nuestra semejanza, pero sin pecado. Acerquémonos, pues, confiadamente al trono de la gracia, para alcanzar misericordia y hallar gracia para el oportuno socorro.</a:t>
            </a:r>
            <a:r>
              <a:rPr lang="es-CO" dirty="0"/>
              <a:t> </a:t>
            </a:r>
            <a:r>
              <a:rPr lang="es-CO" b="1" u="sng" dirty="0" smtClean="0"/>
              <a:t>Promesa </a:t>
            </a:r>
            <a:r>
              <a:rPr lang="es-CO" b="1" u="sng" dirty="0"/>
              <a:t>de Confianza.</a:t>
            </a:r>
          </a:p>
          <a:p>
            <a:pPr marL="0" indent="0">
              <a:buNone/>
            </a:pPr>
            <a:endParaRPr lang="es-CO" dirty="0" smtClean="0"/>
          </a:p>
          <a:p>
            <a:pPr marL="0" indent="0" algn="ctr">
              <a:buNone/>
            </a:pPr>
            <a:r>
              <a:rPr lang="es-CO" b="1" u="sng" dirty="0" smtClean="0"/>
              <a:t>He</a:t>
            </a:r>
            <a:r>
              <a:rPr lang="es-CO" b="1" u="sng" dirty="0"/>
              <a:t>. </a:t>
            </a:r>
            <a:r>
              <a:rPr lang="es-CO" b="1" u="sng" dirty="0" smtClean="0"/>
              <a:t>5:9.</a:t>
            </a:r>
          </a:p>
          <a:p>
            <a:pPr marL="0" indent="0" algn="ctr">
              <a:buNone/>
            </a:pPr>
            <a:r>
              <a:rPr lang="es-CO" dirty="0" smtClean="0"/>
              <a:t>Y </a:t>
            </a:r>
            <a:r>
              <a:rPr lang="es-CO" dirty="0"/>
              <a:t>habiendo sido perfeccionado, vino a ser autor de eterna salvación para todos los que le obedecen.</a:t>
            </a:r>
          </a:p>
          <a:p>
            <a:endParaRPr lang="es-CO" dirty="0"/>
          </a:p>
        </p:txBody>
      </p:sp>
    </p:spTree>
    <p:extLst>
      <p:ext uri="{BB962C8B-B14F-4D97-AF65-F5344CB8AC3E}">
        <p14:creationId xmlns:p14="http://schemas.microsoft.com/office/powerpoint/2010/main" val="3877004687"/>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352928" cy="6192688"/>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pPr marL="0" indent="0" algn="ctr">
              <a:buNone/>
            </a:pPr>
            <a:r>
              <a:rPr lang="es-CO" b="1" u="sng" dirty="0">
                <a:solidFill>
                  <a:srgbClr val="FF0000"/>
                </a:solidFill>
              </a:rPr>
              <a:t>He. </a:t>
            </a:r>
            <a:r>
              <a:rPr lang="es-CO" b="1" u="sng" dirty="0" smtClean="0">
                <a:solidFill>
                  <a:srgbClr val="FF0000"/>
                </a:solidFill>
              </a:rPr>
              <a:t>5:12.</a:t>
            </a:r>
          </a:p>
          <a:p>
            <a:pPr marL="0" indent="0" algn="ctr">
              <a:buNone/>
            </a:pPr>
            <a:r>
              <a:rPr lang="es-CO" dirty="0" smtClean="0"/>
              <a:t>Porque </a:t>
            </a:r>
            <a:r>
              <a:rPr lang="es-CO" dirty="0"/>
              <a:t>debiendo ser ya maestros, después de tanto tiempo, tenéis necesidad de que se os vuelva a enseñar cuáles son los primeros rudimentos de las palabras de Dios; y habéis llegado a ser tales que tenéis necesidad de leche, y no de alimento sólido.</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6:10.</a:t>
            </a:r>
          </a:p>
          <a:p>
            <a:pPr marL="0" indent="0" algn="ctr">
              <a:buNone/>
            </a:pPr>
            <a:r>
              <a:rPr lang="es-CO" dirty="0" smtClean="0">
                <a:solidFill>
                  <a:srgbClr val="FF0000"/>
                </a:solidFill>
              </a:rPr>
              <a:t>Porque </a:t>
            </a:r>
            <a:r>
              <a:rPr lang="es-CO" dirty="0">
                <a:solidFill>
                  <a:srgbClr val="FF0000"/>
                </a:solidFill>
              </a:rPr>
              <a:t>Dios no es injusto para olvidar vuestra obra y el trabajo de amor que habéis mostrado hacia su nombre, habiendo servido a los santos y sirviéndoles aún.</a:t>
            </a:r>
          </a:p>
          <a:p>
            <a:pPr marL="0" indent="0">
              <a:buNone/>
            </a:pPr>
            <a:endParaRPr lang="es-CO" dirty="0">
              <a:solidFill>
                <a:srgbClr val="FF0000"/>
              </a:solidFill>
            </a:endParaRPr>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6:12</a:t>
            </a:r>
            <a:r>
              <a:rPr lang="es-CO" dirty="0" smtClean="0"/>
              <a:t>.</a:t>
            </a:r>
          </a:p>
          <a:p>
            <a:pPr marL="0" indent="0" algn="ctr">
              <a:buNone/>
            </a:pPr>
            <a:r>
              <a:rPr lang="es-CO" dirty="0" smtClean="0"/>
              <a:t>A </a:t>
            </a:r>
            <a:r>
              <a:rPr lang="es-CO" dirty="0"/>
              <a:t>fin de que no os hagáis perezosos, sino imitadores de aquellos que por la fe y la paciencia heredan las promesas.</a:t>
            </a:r>
          </a:p>
          <a:p>
            <a:pPr marL="0" indent="0">
              <a:buNone/>
            </a:pPr>
            <a:endParaRPr lang="es-CO" dirty="0"/>
          </a:p>
        </p:txBody>
      </p:sp>
    </p:spTree>
    <p:extLst>
      <p:ext uri="{BB962C8B-B14F-4D97-AF65-F5344CB8AC3E}">
        <p14:creationId xmlns:p14="http://schemas.microsoft.com/office/powerpoint/2010/main" val="4004644555"/>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pPr marL="0" indent="0" algn="ctr">
              <a:buNone/>
            </a:pPr>
            <a:r>
              <a:rPr lang="es-CO" b="1" u="sng" dirty="0">
                <a:solidFill>
                  <a:srgbClr val="FF0000"/>
                </a:solidFill>
              </a:rPr>
              <a:t>He. 6:17-19.</a:t>
            </a:r>
          </a:p>
          <a:p>
            <a:pPr marL="0" indent="0" algn="ctr">
              <a:buNone/>
            </a:pPr>
            <a:r>
              <a:rPr lang="es-CO" dirty="0"/>
              <a:t>Por lo cual, queriendo Dios mostrar más abundantemente a los herederos de la promesa la inmutabilidad de su consejo, interpuso juramento; 18 para que por dos cosas inmutables, en las cuales es imposible que Dios mienta, tengamos un fortísimo consuelo los que hemos acudido para asirnos de la esperanza puesta delante de nosotros. 19 La cual tenemos como segura y firme ancla del alma, y que penetra hasta dentro del velo, 20 donde Jesús entró por nosotros como precursor, hecho sumo sacerdote para siempre según el orden de </a:t>
            </a:r>
            <a:r>
              <a:rPr lang="es-CO" dirty="0" smtClean="0"/>
              <a:t>Melquisedec. </a:t>
            </a:r>
            <a:r>
              <a:rPr lang="es-CO" b="1" u="sng" dirty="0" smtClean="0"/>
              <a:t>Promesa </a:t>
            </a:r>
            <a:r>
              <a:rPr lang="es-CO" b="1" u="sng" dirty="0"/>
              <a:t>de Consuelo</a:t>
            </a:r>
            <a:r>
              <a:rPr lang="es-CO" b="1" u="sng" dirty="0" smtClean="0"/>
              <a:t>.</a:t>
            </a:r>
          </a:p>
          <a:p>
            <a:pPr marL="0" indent="0" algn="ctr">
              <a:buNone/>
            </a:pPr>
            <a:endParaRPr lang="es-CO" dirty="0" smtClean="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7:25.</a:t>
            </a:r>
          </a:p>
          <a:p>
            <a:pPr marL="0" indent="0" algn="ctr">
              <a:buNone/>
            </a:pPr>
            <a:r>
              <a:rPr lang="es-CO" dirty="0" smtClean="0"/>
              <a:t>Por </a:t>
            </a:r>
            <a:r>
              <a:rPr lang="es-CO" dirty="0"/>
              <a:t>lo cual puede también salvar perpetuamente a los que por él se acercan a Dios, viviendo siempre para interceder por ellos.</a:t>
            </a:r>
          </a:p>
          <a:p>
            <a:pPr marL="0" indent="0" algn="ctr">
              <a:buNone/>
            </a:pPr>
            <a:endParaRPr lang="es-CO" dirty="0"/>
          </a:p>
          <a:p>
            <a:endParaRPr lang="es-CO" dirty="0"/>
          </a:p>
        </p:txBody>
      </p:sp>
    </p:spTree>
    <p:extLst>
      <p:ext uri="{BB962C8B-B14F-4D97-AF65-F5344CB8AC3E}">
        <p14:creationId xmlns:p14="http://schemas.microsoft.com/office/powerpoint/2010/main" val="3009157388"/>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40000"/>
              <a:lumOff val="60000"/>
            </a:schemeClr>
          </a:solidFill>
          <a:effectLst>
            <a:glow rad="101600">
              <a:srgbClr val="FF0000">
                <a:alpha val="60000"/>
              </a:srgbClr>
            </a:glow>
          </a:effectLst>
          <a:scene3d>
            <a:camera prst="orthographicFront"/>
            <a:lightRig rig="threePt" dir="t"/>
          </a:scene3d>
          <a:sp3d>
            <a:bevelT w="165100" prst="coolSlant"/>
          </a:sp3d>
        </p:spPr>
        <p:txBody>
          <a:bodyPr>
            <a:normAutofit fontScale="85000" lnSpcReduction="20000"/>
          </a:bodyPr>
          <a:lstStyle/>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8:10.</a:t>
            </a:r>
          </a:p>
          <a:p>
            <a:pPr marL="0" indent="0" algn="ctr">
              <a:buNone/>
            </a:pPr>
            <a:r>
              <a:rPr lang="es-CO" dirty="0" smtClean="0"/>
              <a:t> </a:t>
            </a:r>
            <a:r>
              <a:rPr lang="es-CO" dirty="0"/>
              <a:t>Por lo cual, este es el pacto que haré con la casa de Israel: Después de aquellos días, dice el Señor: pondré mis leyes en la mente de ellos, y sobre su corazón las escribiré; y seré a ellos por Dios, y ellos me serán a mí por pueblo.</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8:12.</a:t>
            </a:r>
          </a:p>
          <a:p>
            <a:pPr marL="0" indent="0" algn="ctr">
              <a:buNone/>
            </a:pPr>
            <a:r>
              <a:rPr lang="es-CO" dirty="0" smtClean="0"/>
              <a:t>Porque </a:t>
            </a:r>
            <a:r>
              <a:rPr lang="es-CO" dirty="0"/>
              <a:t>seré propicio a sus injusticias, Y nunca más me acordaré de sus pecados y de sus iniquidades.</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9:12</a:t>
            </a:r>
            <a:r>
              <a:rPr lang="es-CO" u="sng" dirty="0" smtClean="0">
                <a:solidFill>
                  <a:srgbClr val="FF0000"/>
                </a:solidFill>
              </a:rPr>
              <a:t>.</a:t>
            </a:r>
          </a:p>
          <a:p>
            <a:pPr marL="0" indent="0">
              <a:buNone/>
            </a:pPr>
            <a:r>
              <a:rPr lang="es-CO" dirty="0" smtClean="0"/>
              <a:t>Y </a:t>
            </a:r>
            <a:r>
              <a:rPr lang="es-CO" dirty="0"/>
              <a:t>no por sangre de machos cabríos ni de becerros, sino por su propia sangre, entró una vez para siempre en el Lugar Santísimo, habiendo obtenido eterna redención.</a:t>
            </a:r>
          </a:p>
          <a:p>
            <a:pPr marL="0" indent="0">
              <a:buNone/>
            </a:pPr>
            <a:endParaRPr lang="es-CO" dirty="0"/>
          </a:p>
        </p:txBody>
      </p:sp>
    </p:spTree>
    <p:extLst>
      <p:ext uri="{BB962C8B-B14F-4D97-AF65-F5344CB8AC3E}">
        <p14:creationId xmlns:p14="http://schemas.microsoft.com/office/powerpoint/2010/main" val="3122099545"/>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effectLst>
            <a:glow rad="101600">
              <a:srgbClr val="C00000">
                <a:alpha val="60000"/>
              </a:srgbClr>
            </a:glow>
          </a:effectLst>
          <a:scene3d>
            <a:camera prst="orthographicFront"/>
            <a:lightRig rig="threePt" dir="t"/>
          </a:scene3d>
          <a:sp3d>
            <a:bevelT prst="slope"/>
          </a:sp3d>
        </p:spPr>
        <p:txBody>
          <a:bodyPr>
            <a:normAutofit fontScale="92500" lnSpcReduction="20000"/>
          </a:bodyPr>
          <a:lstStyle/>
          <a:p>
            <a:pPr marL="0" indent="0" algn="ctr">
              <a:buNone/>
            </a:pPr>
            <a:r>
              <a:rPr lang="es-CO" b="1" u="sng" dirty="0">
                <a:solidFill>
                  <a:srgbClr val="FF0000"/>
                </a:solidFill>
              </a:rPr>
              <a:t>He. 9:14-15.</a:t>
            </a:r>
          </a:p>
          <a:p>
            <a:pPr marL="0" indent="0" algn="ctr">
              <a:buNone/>
            </a:pPr>
            <a:r>
              <a:rPr lang="es-CO" dirty="0"/>
              <a:t>¿Cuánto más la sangre de Cristo, el cual mediante el Espíritu eterno se ofreció a sí mismo sin mancha a Dios, limpiará vuestras conciencias de obras muertas para que sirváis al Dios vivo? </a:t>
            </a:r>
            <a:endParaRPr lang="es-CO" dirty="0" smtClean="0"/>
          </a:p>
          <a:p>
            <a:pPr marL="0" indent="0" algn="ctr">
              <a:buNone/>
            </a:pPr>
            <a:r>
              <a:rPr lang="es-CO" dirty="0" smtClean="0"/>
              <a:t>Así </a:t>
            </a:r>
            <a:r>
              <a:rPr lang="es-CO" dirty="0"/>
              <a:t>que, por eso es mediador de un nuevo pacto, para que interviniendo muerte para la remisión de las transgresiones que había bajo el primer pacto, los llamados reciban la promesa de la herencia eterna</a:t>
            </a:r>
            <a:r>
              <a:rPr lang="es-CO" dirty="0" smtClean="0"/>
              <a:t>.</a:t>
            </a:r>
          </a:p>
          <a:p>
            <a:pPr marL="0" indent="0" algn="ctr">
              <a:buNone/>
            </a:pPr>
            <a:endParaRPr lang="es-CO" dirty="0"/>
          </a:p>
          <a:p>
            <a:pPr marL="0" indent="0" algn="ctr">
              <a:buNone/>
            </a:pPr>
            <a:r>
              <a:rPr lang="es-CO" b="1" u="sng" dirty="0">
                <a:solidFill>
                  <a:srgbClr val="FF0000"/>
                </a:solidFill>
              </a:rPr>
              <a:t>He. </a:t>
            </a:r>
            <a:r>
              <a:rPr lang="es-CO" b="1" u="sng" dirty="0" smtClean="0">
                <a:solidFill>
                  <a:srgbClr val="FF0000"/>
                </a:solidFill>
              </a:rPr>
              <a:t>9:22.</a:t>
            </a:r>
          </a:p>
          <a:p>
            <a:pPr marL="0" indent="0" algn="ctr">
              <a:buNone/>
            </a:pPr>
            <a:r>
              <a:rPr lang="es-CO" dirty="0" smtClean="0"/>
              <a:t>Y </a:t>
            </a:r>
            <a:r>
              <a:rPr lang="es-CO" dirty="0"/>
              <a:t>casi todo es purificado, según la ley, con sangre; y sin derramamiento de sangre no se hace remisión.</a:t>
            </a:r>
          </a:p>
          <a:p>
            <a:pPr marL="0" indent="0" algn="ctr">
              <a:buNone/>
            </a:pPr>
            <a:endParaRPr lang="es-CO" dirty="0"/>
          </a:p>
          <a:p>
            <a:endParaRPr lang="es-CO" dirty="0"/>
          </a:p>
          <a:p>
            <a:endParaRPr lang="es-CO" dirty="0"/>
          </a:p>
        </p:txBody>
      </p:sp>
    </p:spTree>
    <p:extLst>
      <p:ext uri="{BB962C8B-B14F-4D97-AF65-F5344CB8AC3E}">
        <p14:creationId xmlns:p14="http://schemas.microsoft.com/office/powerpoint/2010/main" val="2096126740"/>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9:28.</a:t>
            </a:r>
          </a:p>
          <a:p>
            <a:pPr marL="0" indent="0" algn="ctr">
              <a:buNone/>
            </a:pPr>
            <a:r>
              <a:rPr lang="es-CO" dirty="0" smtClean="0"/>
              <a:t>Así </a:t>
            </a:r>
            <a:r>
              <a:rPr lang="es-CO" dirty="0"/>
              <a:t>también Cristo fue ofrecido una sola vez para llevar los pecados de muchos; y aparecerá por segunda vez, sin relación con el pecado, para salvar a los que le esperan</a:t>
            </a:r>
            <a:r>
              <a:rPr lang="es-CO" dirty="0" smtClean="0"/>
              <a:t>. </a:t>
            </a:r>
            <a:r>
              <a:rPr lang="es-CO" b="1" u="sng" dirty="0"/>
              <a:t>Promesa de Esperanza.</a:t>
            </a:r>
          </a:p>
          <a:p>
            <a:pPr marL="0" indent="0">
              <a:buNone/>
            </a:pPr>
            <a:endParaRPr lang="es-CO" dirty="0"/>
          </a:p>
          <a:p>
            <a:pPr marL="0" indent="0" algn="ctr">
              <a:buNone/>
            </a:pPr>
            <a:r>
              <a:rPr lang="es-CO" b="1" dirty="0" smtClean="0">
                <a:solidFill>
                  <a:srgbClr val="FF0000"/>
                </a:solidFill>
              </a:rPr>
              <a:t>He</a:t>
            </a:r>
            <a:r>
              <a:rPr lang="es-CO" b="1" dirty="0">
                <a:solidFill>
                  <a:srgbClr val="FF0000"/>
                </a:solidFill>
              </a:rPr>
              <a:t>. </a:t>
            </a:r>
            <a:r>
              <a:rPr lang="es-CO" b="1" dirty="0" smtClean="0">
                <a:solidFill>
                  <a:srgbClr val="FF0000"/>
                </a:solidFill>
              </a:rPr>
              <a:t>10:16-19.</a:t>
            </a:r>
          </a:p>
          <a:p>
            <a:pPr marL="0" indent="0" algn="ctr">
              <a:buNone/>
            </a:pPr>
            <a:r>
              <a:rPr lang="es-CO" dirty="0" smtClean="0"/>
              <a:t>Este </a:t>
            </a:r>
            <a:r>
              <a:rPr lang="es-CO" dirty="0"/>
              <a:t>es el pacto que haré con ellos. Después de aquellos días, dice el Señor: Pondré mis leyes en sus corazones, y en sus mentes las escribiré, añade: Y nunca más me acordaré de sus pecados y transgresiones. Pues donde hay remisión de éstos, no hay más ofrenda por el pecado. Así que, hermanos, teniendo libertad para entrar en el Lugar Santísimo por la sangre de Jesucristo.</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10:23.</a:t>
            </a:r>
          </a:p>
          <a:p>
            <a:pPr marL="0" indent="0" algn="ctr">
              <a:buNone/>
            </a:pPr>
            <a:r>
              <a:rPr lang="es-CO" dirty="0" smtClean="0"/>
              <a:t>Mantengamos </a:t>
            </a:r>
            <a:r>
              <a:rPr lang="es-CO" dirty="0"/>
              <a:t>firme, sin fluctuar, la profesión de nuestra esperanza, porque fiel es el que prometió. </a:t>
            </a:r>
            <a:r>
              <a:rPr lang="es-CO" b="1" u="sng" dirty="0" smtClean="0"/>
              <a:t>Promesa </a:t>
            </a:r>
            <a:r>
              <a:rPr lang="es-CO" b="1" u="sng" dirty="0"/>
              <a:t>de Esperanza y de la Fidelidad de Dios.</a:t>
            </a:r>
          </a:p>
        </p:txBody>
      </p:sp>
    </p:spTree>
    <p:extLst>
      <p:ext uri="{BB962C8B-B14F-4D97-AF65-F5344CB8AC3E}">
        <p14:creationId xmlns:p14="http://schemas.microsoft.com/office/powerpoint/2010/main" val="4241225306"/>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408712"/>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0000" lnSpcReduction="20000"/>
          </a:bodyPr>
          <a:lstStyle/>
          <a:p>
            <a:pPr marL="0" indent="0" algn="ctr">
              <a:buNone/>
            </a:pPr>
            <a:r>
              <a:rPr lang="es-CO" b="1" u="sng" dirty="0">
                <a:solidFill>
                  <a:srgbClr val="FF0000"/>
                </a:solidFill>
              </a:rPr>
              <a:t>He. </a:t>
            </a:r>
            <a:r>
              <a:rPr lang="es-CO" b="1" u="sng" dirty="0" smtClean="0">
                <a:solidFill>
                  <a:srgbClr val="FF0000"/>
                </a:solidFill>
              </a:rPr>
              <a:t>10:30.</a:t>
            </a:r>
          </a:p>
          <a:p>
            <a:pPr marL="0" indent="0" algn="ctr">
              <a:buNone/>
            </a:pPr>
            <a:r>
              <a:rPr lang="es-CO" dirty="0" smtClean="0"/>
              <a:t>Pues </a:t>
            </a:r>
            <a:r>
              <a:rPr lang="es-CO" dirty="0"/>
              <a:t>conocemos al que dijo: Mía es la venganza, yo daré el pago, dice el Señor. Y otra vez: El Señor juzgará a su </a:t>
            </a:r>
            <a:r>
              <a:rPr lang="es-CO" dirty="0" smtClean="0"/>
              <a:t>pueblo.</a:t>
            </a:r>
          </a:p>
          <a:p>
            <a:pPr marL="0" indent="0" algn="ctr">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10:35-39.</a:t>
            </a:r>
          </a:p>
          <a:p>
            <a:pPr marL="0" indent="0" algn="ctr">
              <a:buNone/>
            </a:pPr>
            <a:r>
              <a:rPr lang="es-CO" dirty="0" smtClean="0"/>
              <a:t>No </a:t>
            </a:r>
            <a:r>
              <a:rPr lang="es-CO" dirty="0"/>
              <a:t>perdáis, pues, vuestra confianza, que tiene grande galardón; porque os es necesaria la paciencia, para que habiendo hecho la voluntad de Dios, obtengáis la promesa. Porque aún un poquito, y el que ha de venir vendrá, y no tardará. Mas el justo vivirá por fe; y si retrocediere, no agradará a mi alma. Pero nosotros no somos de los que retroceden para perdición, sino de los que tienen fe para preservación del alma.</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11:6.</a:t>
            </a:r>
          </a:p>
          <a:p>
            <a:pPr marL="0" indent="0" algn="ctr">
              <a:buNone/>
            </a:pPr>
            <a:r>
              <a:rPr lang="es-CO" dirty="0" smtClean="0"/>
              <a:t>Pero </a:t>
            </a:r>
            <a:r>
              <a:rPr lang="es-CO" dirty="0"/>
              <a:t>sin fe es imposible agradar a Dios; porque es necesario que el que se acerca a Dios crea que le hay, y que es galardonador de los que le buscan.</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11:9-10.</a:t>
            </a:r>
          </a:p>
          <a:p>
            <a:pPr marL="0" indent="0" algn="ctr">
              <a:buNone/>
            </a:pPr>
            <a:r>
              <a:rPr lang="es-CO" dirty="0" smtClean="0"/>
              <a:t> </a:t>
            </a:r>
            <a:r>
              <a:rPr lang="es-CO" dirty="0"/>
              <a:t>Por la fe habitó como extranjero en la tierra prometida como en tierra ajena, morando en tiendas con Isaac y Jacob, coherederos de la misma promesa; porque esperaba la ciudad que tiene fundamentos, cuyo arquitecto y constructor es Dios</a:t>
            </a:r>
            <a:r>
              <a:rPr lang="es-CO" dirty="0" smtClean="0"/>
              <a:t>.</a:t>
            </a:r>
            <a:endParaRPr lang="es-CO" dirty="0"/>
          </a:p>
        </p:txBody>
      </p:sp>
    </p:spTree>
    <p:extLst>
      <p:ext uri="{BB962C8B-B14F-4D97-AF65-F5344CB8AC3E}">
        <p14:creationId xmlns:p14="http://schemas.microsoft.com/office/powerpoint/2010/main" val="4069854474"/>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20000"/>
              <a:lumOff val="80000"/>
            </a:schemeClr>
          </a:solidFill>
          <a:effectLst>
            <a:glow rad="101600">
              <a:srgbClr val="C00000">
                <a:alpha val="60000"/>
              </a:srgbClr>
            </a:glow>
          </a:effectLst>
          <a:scene3d>
            <a:camera prst="orthographicFront"/>
            <a:lightRig rig="threePt" dir="t"/>
          </a:scene3d>
          <a:sp3d>
            <a:bevelT prst="convex"/>
          </a:sp3d>
        </p:spPr>
        <p:txBody>
          <a:bodyPr>
            <a:normAutofit fontScale="77500" lnSpcReduction="20000"/>
          </a:bodyPr>
          <a:lstStyle/>
          <a:p>
            <a:pPr marL="0" indent="0" algn="ctr">
              <a:buNone/>
            </a:pPr>
            <a:r>
              <a:rPr lang="es-CO" b="1" u="sng" dirty="0">
                <a:solidFill>
                  <a:srgbClr val="FF0000"/>
                </a:solidFill>
              </a:rPr>
              <a:t>He. </a:t>
            </a:r>
            <a:r>
              <a:rPr lang="es-CO" b="1" u="sng" dirty="0" smtClean="0">
                <a:solidFill>
                  <a:srgbClr val="FF0000"/>
                </a:solidFill>
              </a:rPr>
              <a:t>11:16.</a:t>
            </a:r>
          </a:p>
          <a:p>
            <a:pPr marL="0" indent="0" algn="ctr">
              <a:buNone/>
            </a:pPr>
            <a:r>
              <a:rPr lang="es-CO" dirty="0" smtClean="0"/>
              <a:t>Pero </a:t>
            </a:r>
            <a:r>
              <a:rPr lang="es-CO" dirty="0"/>
              <a:t>anhelaban una mejor, esto es, celestial; por lo cual Dios no se avergüenza de llamarse Dios de ellos; porque les ha preparado una ciudad.</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11:33-34.</a:t>
            </a:r>
          </a:p>
          <a:p>
            <a:pPr marL="0" indent="0" algn="ctr">
              <a:buNone/>
            </a:pPr>
            <a:r>
              <a:rPr lang="es-CO" dirty="0" smtClean="0"/>
              <a:t>Que </a:t>
            </a:r>
            <a:r>
              <a:rPr lang="es-CO" dirty="0"/>
              <a:t>por fe conquistaron reinos, hicieron justicia, alcanzaron promesas, taparon bocas de leones, apagaron fuegos impetuosos, evitaron filo de espada, sacaron fuerzas de debilidad, se hicieron fuertes en batallas, pusieron en fuga ejércitos extranjeros.</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12:6-7.</a:t>
            </a:r>
          </a:p>
          <a:p>
            <a:pPr marL="0" indent="0" algn="ctr">
              <a:buNone/>
            </a:pPr>
            <a:r>
              <a:rPr lang="es-CO" dirty="0" smtClean="0"/>
              <a:t>Porque </a:t>
            </a:r>
            <a:r>
              <a:rPr lang="es-CO" dirty="0"/>
              <a:t>el Señor al que ama, disciplina, y azota a todo el que recibe por hijo. Si soportáis la disciplina, Dios os trata como a hijos; porque ¿qué hijo es aquel a quien el padre no disciplina? </a:t>
            </a:r>
            <a:r>
              <a:rPr lang="es-CO" b="1" u="sng" dirty="0" smtClean="0"/>
              <a:t>Promesa </a:t>
            </a:r>
            <a:r>
              <a:rPr lang="es-CO" b="1" u="sng" dirty="0"/>
              <a:t>de Disciplina.</a:t>
            </a:r>
          </a:p>
        </p:txBody>
      </p:sp>
    </p:spTree>
    <p:extLst>
      <p:ext uri="{BB962C8B-B14F-4D97-AF65-F5344CB8AC3E}">
        <p14:creationId xmlns:p14="http://schemas.microsoft.com/office/powerpoint/2010/main" val="551861485"/>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20000"/>
              <a:lumOff val="80000"/>
            </a:schemeClr>
          </a:solidFill>
          <a:effectLst>
            <a:glow rad="101600">
              <a:srgbClr val="C00000">
                <a:alpha val="60000"/>
              </a:srgbClr>
            </a:glow>
          </a:effectLst>
          <a:scene3d>
            <a:camera prst="orthographicFront"/>
            <a:lightRig rig="threePt" dir="t"/>
          </a:scene3d>
          <a:sp3d>
            <a:bevelT w="114300" prst="artDeco"/>
          </a:sp3d>
        </p:spPr>
        <p:txBody>
          <a:bodyPr>
            <a:normAutofit fontScale="85000" lnSpcReduction="20000"/>
          </a:bodyPr>
          <a:lstStyle/>
          <a:p>
            <a:pPr marL="0" indent="0" algn="ctr">
              <a:buNone/>
            </a:pPr>
            <a:r>
              <a:rPr lang="es-CO" b="1" u="sng" dirty="0">
                <a:solidFill>
                  <a:srgbClr val="FF0000"/>
                </a:solidFill>
              </a:rPr>
              <a:t>He. </a:t>
            </a:r>
            <a:r>
              <a:rPr lang="es-CO" b="1" u="sng" dirty="0" smtClean="0">
                <a:solidFill>
                  <a:srgbClr val="FF0000"/>
                </a:solidFill>
              </a:rPr>
              <a:t>12:9-11.</a:t>
            </a:r>
          </a:p>
          <a:p>
            <a:pPr marL="0" indent="0" algn="ctr">
              <a:buNone/>
            </a:pPr>
            <a:r>
              <a:rPr lang="es-CO" dirty="0" smtClean="0"/>
              <a:t>Por </a:t>
            </a:r>
            <a:r>
              <a:rPr lang="es-CO" dirty="0"/>
              <a:t>otra parte, tuvimos a nuestros padres terrenales que nos disciplinaban, y los venerábamos. ¿Por qué no obedeceremos mucho mejor al Padre de los espíritus, y viviremos? Y aquéllos, ciertamente por pocos días nos disciplinaban como a ellos les parecía, pero éste para lo que nos es provechoso, para que participemos de su santidad. Es verdad que ninguna disciplina al presente parece ser causa de gozo, sino de tristeza; pero después da fruto apacible de justicia a los que en ella han sido ejercitados. </a:t>
            </a:r>
            <a:r>
              <a:rPr lang="es-CO" b="1" u="sng" dirty="0" smtClean="0"/>
              <a:t>Promesa </a:t>
            </a:r>
            <a:r>
              <a:rPr lang="es-CO" b="1" u="sng" dirty="0"/>
              <a:t>de Disciplina.</a:t>
            </a:r>
          </a:p>
          <a:p>
            <a:pPr marL="0" indent="0">
              <a:buNone/>
            </a:pPr>
            <a:endParaRPr lang="es-CO" dirty="0"/>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12:28-29.</a:t>
            </a:r>
          </a:p>
          <a:p>
            <a:pPr marL="0" indent="0" algn="ctr">
              <a:buNone/>
            </a:pPr>
            <a:r>
              <a:rPr lang="es-CO" dirty="0" smtClean="0"/>
              <a:t>Así </a:t>
            </a:r>
            <a:r>
              <a:rPr lang="es-CO" dirty="0"/>
              <a:t>que, recibiendo nosotros un reino inconmovible, tengamos gratitud, y mediante ella sirvamos a Dios agradándole con temor y reverencia; porque nuestro Dios es fuego consumidor.</a:t>
            </a:r>
          </a:p>
          <a:p>
            <a:endParaRPr lang="es-CO" dirty="0"/>
          </a:p>
        </p:txBody>
      </p:sp>
    </p:spTree>
    <p:extLst>
      <p:ext uri="{BB962C8B-B14F-4D97-AF65-F5344CB8AC3E}">
        <p14:creationId xmlns:p14="http://schemas.microsoft.com/office/powerpoint/2010/main" val="2992631876"/>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0"/>
            <a:ext cx="8229600" cy="5832648"/>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pPr marL="0" indent="0" algn="ctr">
              <a:buNone/>
            </a:pPr>
            <a:r>
              <a:rPr lang="es-CO" b="1" u="sng" dirty="0">
                <a:solidFill>
                  <a:srgbClr val="FF0000"/>
                </a:solidFill>
              </a:rPr>
              <a:t>He. </a:t>
            </a:r>
            <a:r>
              <a:rPr lang="es-CO" b="1" u="sng" dirty="0" smtClean="0">
                <a:solidFill>
                  <a:srgbClr val="FF0000"/>
                </a:solidFill>
              </a:rPr>
              <a:t>13:5-6.</a:t>
            </a:r>
          </a:p>
          <a:p>
            <a:pPr marL="0" indent="0" algn="ctr">
              <a:buNone/>
            </a:pPr>
            <a:r>
              <a:rPr lang="es-CO" dirty="0" smtClean="0"/>
              <a:t>Sean </a:t>
            </a:r>
            <a:r>
              <a:rPr lang="es-CO" dirty="0"/>
              <a:t>vuestras costumbres sin avaricia, contentos con lo que tenéis ahora; porque él dijo: No te desampararé, ni te dejaré; de manera que podemos decir confiadamente: El Señor es mi ayudador; no temeré lo que me pueda hacer el hombre.</a:t>
            </a:r>
          </a:p>
          <a:p>
            <a:pPr marL="0" indent="0">
              <a:buNone/>
            </a:pPr>
            <a:endParaRPr lang="es-CO" dirty="0"/>
          </a:p>
          <a:p>
            <a:pPr marL="0" indent="0" algn="ctr">
              <a:buNone/>
            </a:pPr>
            <a:r>
              <a:rPr lang="es-CO" b="1" dirty="0" smtClean="0">
                <a:solidFill>
                  <a:srgbClr val="FF0000"/>
                </a:solidFill>
              </a:rPr>
              <a:t>He</a:t>
            </a:r>
            <a:r>
              <a:rPr lang="es-CO" b="1" dirty="0">
                <a:solidFill>
                  <a:srgbClr val="FF0000"/>
                </a:solidFill>
              </a:rPr>
              <a:t>. </a:t>
            </a:r>
            <a:r>
              <a:rPr lang="es-CO" b="1" dirty="0" smtClean="0">
                <a:solidFill>
                  <a:srgbClr val="FF0000"/>
                </a:solidFill>
              </a:rPr>
              <a:t>13:8.</a:t>
            </a:r>
          </a:p>
          <a:p>
            <a:pPr marL="0" indent="0" algn="ctr">
              <a:buNone/>
            </a:pPr>
            <a:r>
              <a:rPr lang="es-CO" dirty="0" smtClean="0"/>
              <a:t>Jesucristo </a:t>
            </a:r>
            <a:r>
              <a:rPr lang="es-CO" dirty="0"/>
              <a:t>es el mismo ayer, y hoy, y por los siglos. </a:t>
            </a:r>
            <a:r>
              <a:rPr lang="es-CO" b="1" u="sng" dirty="0" smtClean="0"/>
              <a:t> </a:t>
            </a:r>
            <a:r>
              <a:rPr lang="es-CO" b="1" u="sng" dirty="0"/>
              <a:t>Promesa de Confianza.</a:t>
            </a:r>
          </a:p>
          <a:p>
            <a:pPr marL="0" indent="0">
              <a:buNone/>
            </a:pPr>
            <a:endParaRPr lang="es-CO" b="1" u="sng" dirty="0">
              <a:solidFill>
                <a:srgbClr val="FF0000"/>
              </a:solidFill>
            </a:endParaRPr>
          </a:p>
          <a:p>
            <a:pPr marL="0" indent="0" algn="ctr">
              <a:buNone/>
            </a:pPr>
            <a:r>
              <a:rPr lang="es-CO" b="1" u="sng" dirty="0" smtClean="0">
                <a:solidFill>
                  <a:srgbClr val="FF0000"/>
                </a:solidFill>
              </a:rPr>
              <a:t>He</a:t>
            </a:r>
            <a:r>
              <a:rPr lang="es-CO" b="1" u="sng" dirty="0">
                <a:solidFill>
                  <a:srgbClr val="FF0000"/>
                </a:solidFill>
              </a:rPr>
              <a:t>. </a:t>
            </a:r>
            <a:r>
              <a:rPr lang="es-CO" b="1" u="sng" dirty="0" smtClean="0">
                <a:solidFill>
                  <a:srgbClr val="FF0000"/>
                </a:solidFill>
              </a:rPr>
              <a:t>13:14.</a:t>
            </a:r>
          </a:p>
          <a:p>
            <a:pPr marL="0" indent="0" algn="ctr">
              <a:buNone/>
            </a:pPr>
            <a:r>
              <a:rPr lang="es-CO" dirty="0" smtClean="0"/>
              <a:t>Porque </a:t>
            </a:r>
            <a:r>
              <a:rPr lang="es-CO" dirty="0"/>
              <a:t>no tenemos aquí ciudad permanente, sino que buscamos la por venir.</a:t>
            </a:r>
          </a:p>
        </p:txBody>
      </p:sp>
    </p:spTree>
    <p:extLst>
      <p:ext uri="{BB962C8B-B14F-4D97-AF65-F5344CB8AC3E}">
        <p14:creationId xmlns:p14="http://schemas.microsoft.com/office/powerpoint/2010/main" val="1366840464"/>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1681</Words>
  <Application>Microsoft Office PowerPoint</Application>
  <PresentationFormat>Presentación en pantalla (4:3)</PresentationFormat>
  <Paragraphs>93</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PROMESAS DE DIOS  EN HEBREOS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 DIOS  EN HEBREOS</dc:title>
  <dc:creator>TEMAS DE FE</dc:creator>
  <cp:lastModifiedBy>TEMAS DE FE</cp:lastModifiedBy>
  <cp:revision>2</cp:revision>
  <dcterms:created xsi:type="dcterms:W3CDTF">2016-07-22T12:41:07Z</dcterms:created>
  <dcterms:modified xsi:type="dcterms:W3CDTF">2016-07-22T13:55:46Z</dcterms:modified>
</cp:coreProperties>
</file>